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Nunito"/>
      <p:regular r:id="rId29"/>
      <p:bold r:id="rId30"/>
      <p:italic r:id="rId31"/>
      <p:boldItalic r:id="rId32"/>
    </p:embeddedFont>
    <p:embeddedFont>
      <p:font typeface="Maven Pro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italic.fntdata"/><Relationship Id="rId30" Type="http://schemas.openxmlformats.org/officeDocument/2006/relationships/font" Target="fonts/Nunito-bold.fntdata"/><Relationship Id="rId11" Type="http://schemas.openxmlformats.org/officeDocument/2006/relationships/slide" Target="slides/slide6.xml"/><Relationship Id="rId33" Type="http://schemas.openxmlformats.org/officeDocument/2006/relationships/font" Target="fonts/MavenPro-regular.fntdata"/><Relationship Id="rId10" Type="http://schemas.openxmlformats.org/officeDocument/2006/relationships/slide" Target="slides/slide5.xml"/><Relationship Id="rId32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MavenPr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Vinc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1b8047ea1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1b8047ea1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a45576ba14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a45576ba1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1b8f870bf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1b8f870bf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0c3350d0a8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0c3350d0a8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vincent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1b8f870bf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1b8f870bf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vinc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1b8f870bf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1b8f870bf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vinc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1b5bbda03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1b5bbda03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vinc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1b8f870bf1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1b8f870bf1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vinc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a45576ba14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a45576ba14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1b8f870bf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1b8f870bf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0c3350d0a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0c3350d0a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Vinc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1b5bbda0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1b5bbda0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a45576ba1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a45576ba1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1b8f870bf1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1b8f870bf1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0c3350d0a8_0_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0c3350d0a8_0_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1b8f870bf1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1b8f870bf1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Vinc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0c3350d0a8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0c3350d0a8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Selin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a45576ba14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a45576ba14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Selin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a45576ba1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a45576ba1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Selin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1b8f870bf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1b8f870bf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0c3350d0a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0c3350d0a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Selin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0c3350d0a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0c3350d0a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vincentchung2002/langley-park-civic-dashboard/blob/main/locations.js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TsnTCJTPyDLXOHkqsbS9VTBrxhmdH3SM/view" TargetMode="External"/><Relationship Id="rId4" Type="http://schemas.openxmlformats.org/officeDocument/2006/relationships/image" Target="../media/image9.jpg"/><Relationship Id="rId5" Type="http://schemas.openxmlformats.org/officeDocument/2006/relationships/hyperlink" Target="https://vincentchung2002.github.io/langley-park-civic-dashboard/" TargetMode="External"/><Relationship Id="rId6" Type="http://schemas.openxmlformats.org/officeDocument/2006/relationships/hyperlink" Target="https://github.com/vincentchung2002/langley-park-civic-dashboard" TargetMode="External"/><Relationship Id="rId7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vincentchung2002/langley-park-civic-dashboard/blob/main/User%20Guide.pdf" TargetMode="External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875" y="116950"/>
            <a:ext cx="5960675" cy="447592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3"/>
          <p:cNvSpPr txBox="1"/>
          <p:nvPr>
            <p:ph idx="4294967295" type="title"/>
          </p:nvPr>
        </p:nvSpPr>
        <p:spPr>
          <a:xfrm>
            <a:off x="3195700" y="30934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Dashboard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PREVIOUS DATABASE</a:t>
            </a:r>
            <a:endParaRPr sz="3000">
              <a:solidFill>
                <a:schemeClr val="lt1"/>
              </a:solidFill>
            </a:endParaRPr>
          </a:p>
        </p:txBody>
      </p:sp>
      <p:pic>
        <p:nvPicPr>
          <p:cNvPr id="343" name="Google Shape;3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825" y="1738025"/>
            <a:ext cx="7457075" cy="312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3"/>
          <p:cNvSpPr txBox="1"/>
          <p:nvPr>
            <p:ph type="title"/>
          </p:nvPr>
        </p:nvSpPr>
        <p:spPr>
          <a:xfrm>
            <a:off x="1453300" y="6152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OUR UPDATED</a:t>
            </a:r>
            <a:r>
              <a:rPr lang="en" sz="3000">
                <a:solidFill>
                  <a:schemeClr val="lt1"/>
                </a:solidFill>
              </a:rPr>
              <a:t> DATABASE</a:t>
            </a:r>
            <a:endParaRPr sz="3000">
              <a:solidFill>
                <a:schemeClr val="lt1"/>
              </a:solidFill>
            </a:endParaRPr>
          </a:p>
        </p:txBody>
      </p:sp>
      <p:pic>
        <p:nvPicPr>
          <p:cNvPr id="350" name="Google Shape;3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450" y="1661850"/>
            <a:ext cx="7993123" cy="290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4"/>
          <p:cNvSpPr txBox="1"/>
          <p:nvPr>
            <p:ph type="title"/>
          </p:nvPr>
        </p:nvSpPr>
        <p:spPr>
          <a:xfrm>
            <a:off x="1453300" y="6152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FINAL</a:t>
            </a:r>
            <a:r>
              <a:rPr lang="en" sz="3000">
                <a:solidFill>
                  <a:schemeClr val="lt1"/>
                </a:solidFill>
              </a:rPr>
              <a:t> DATABASE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57" name="Google Shape;357;p24"/>
          <p:cNvSpPr txBox="1"/>
          <p:nvPr/>
        </p:nvSpPr>
        <p:spPr>
          <a:xfrm>
            <a:off x="1045900" y="4578175"/>
            <a:ext cx="7845300" cy="27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https://github.com/vincentchung2002/langley-park-civic-dashboard/blob/main/locations.js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8" name="Google Shape;35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3299" y="1614550"/>
            <a:ext cx="5670649" cy="2963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MAPPING SOFTWARE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65" name="Google Shape;365;p25"/>
          <p:cNvSpPr txBox="1"/>
          <p:nvPr>
            <p:ph idx="1" type="body"/>
          </p:nvPr>
        </p:nvSpPr>
        <p:spPr>
          <a:xfrm>
            <a:off x="495225" y="1395425"/>
            <a:ext cx="77445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In order to allow </a:t>
            </a:r>
            <a:r>
              <a:rPr b="1" lang="en" sz="2100">
                <a:solidFill>
                  <a:schemeClr val="lt1"/>
                </a:solidFill>
              </a:rPr>
              <a:t>easy integration</a:t>
            </a:r>
            <a:r>
              <a:rPr lang="en" sz="2100">
                <a:solidFill>
                  <a:schemeClr val="lt1"/>
                </a:solidFill>
              </a:rPr>
              <a:t> into the Langley Park Civic </a:t>
            </a:r>
            <a:r>
              <a:rPr lang="en" sz="2100">
                <a:solidFill>
                  <a:schemeClr val="lt1"/>
                </a:solidFill>
              </a:rPr>
              <a:t>Association</a:t>
            </a:r>
            <a:r>
              <a:rPr lang="en" sz="2100">
                <a:solidFill>
                  <a:schemeClr val="lt1"/>
                </a:solidFill>
              </a:rPr>
              <a:t> website we decided to use </a:t>
            </a:r>
            <a:r>
              <a:rPr b="1" lang="en" sz="2100">
                <a:solidFill>
                  <a:schemeClr val="lt1"/>
                </a:solidFill>
              </a:rPr>
              <a:t>Leaflet.js</a:t>
            </a:r>
            <a:r>
              <a:rPr lang="en" sz="2100">
                <a:solidFill>
                  <a:schemeClr val="lt1"/>
                </a:solidFill>
              </a:rPr>
              <a:t>.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Leaflet is an </a:t>
            </a:r>
            <a:r>
              <a:rPr b="1" lang="en" sz="2100">
                <a:solidFill>
                  <a:schemeClr val="lt1"/>
                </a:solidFill>
              </a:rPr>
              <a:t>open-source JavaScript library</a:t>
            </a:r>
            <a:r>
              <a:rPr lang="en" sz="2100">
                <a:solidFill>
                  <a:schemeClr val="lt1"/>
                </a:solidFill>
              </a:rPr>
              <a:t> used to make </a:t>
            </a:r>
            <a:r>
              <a:rPr b="1" lang="en" sz="2100">
                <a:solidFill>
                  <a:schemeClr val="lt1"/>
                </a:solidFill>
              </a:rPr>
              <a:t>interactive maps</a:t>
            </a:r>
            <a:r>
              <a:rPr lang="en" sz="2100">
                <a:solidFill>
                  <a:schemeClr val="lt1"/>
                </a:solidFill>
              </a:rPr>
              <a:t>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It works efficiently across </a:t>
            </a:r>
            <a:r>
              <a:rPr b="1" lang="en" sz="2100">
                <a:solidFill>
                  <a:schemeClr val="lt1"/>
                </a:solidFill>
              </a:rPr>
              <a:t>all major desktop and mobile platform</a:t>
            </a:r>
            <a:r>
              <a:rPr lang="en" sz="2100">
                <a:solidFill>
                  <a:schemeClr val="lt1"/>
                </a:solidFill>
              </a:rPr>
              <a:t>s, can be </a:t>
            </a:r>
            <a:r>
              <a:rPr b="1" lang="en" sz="2100">
                <a:solidFill>
                  <a:schemeClr val="lt1"/>
                </a:solidFill>
              </a:rPr>
              <a:t>extended with lots of plugins</a:t>
            </a:r>
            <a:r>
              <a:rPr lang="en" sz="2100">
                <a:solidFill>
                  <a:schemeClr val="lt1"/>
                </a:solidFill>
              </a:rPr>
              <a:t>, and has a </a:t>
            </a:r>
            <a:r>
              <a:rPr b="1" lang="en" sz="2100">
                <a:solidFill>
                  <a:schemeClr val="lt1"/>
                </a:solidFill>
              </a:rPr>
              <a:t>easy to use and well-documented API</a:t>
            </a:r>
            <a:r>
              <a:rPr lang="en" sz="2100">
                <a:solidFill>
                  <a:schemeClr val="lt1"/>
                </a:solidFill>
              </a:rPr>
              <a:t>.</a:t>
            </a:r>
            <a:endParaRPr sz="2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366" name="Google Shape;3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3600" y="520549"/>
            <a:ext cx="2565176" cy="6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FIRST TEST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72" name="Google Shape;372;p26"/>
          <p:cNvSpPr txBox="1"/>
          <p:nvPr>
            <p:ph idx="1" type="body"/>
          </p:nvPr>
        </p:nvSpPr>
        <p:spPr>
          <a:xfrm>
            <a:off x="495225" y="1395425"/>
            <a:ext cx="77445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This iteration of the map consisted of some </a:t>
            </a:r>
            <a:r>
              <a:rPr b="1" lang="en" sz="2100">
                <a:solidFill>
                  <a:schemeClr val="lt1"/>
                </a:solidFill>
              </a:rPr>
              <a:t>test points</a:t>
            </a:r>
            <a:r>
              <a:rPr lang="en" sz="2100">
                <a:solidFill>
                  <a:schemeClr val="lt1"/>
                </a:solidFill>
              </a:rPr>
              <a:t> to see if the labeling worked properly. We also wanted to </a:t>
            </a:r>
            <a:r>
              <a:rPr b="1" lang="en" sz="2100">
                <a:solidFill>
                  <a:schemeClr val="lt1"/>
                </a:solidFill>
              </a:rPr>
              <a:t>test the popup content</a:t>
            </a:r>
            <a:r>
              <a:rPr lang="en" sz="2100">
                <a:solidFill>
                  <a:schemeClr val="lt1"/>
                </a:solidFill>
              </a:rPr>
              <a:t> that would appear when a location on the map was clicked.</a:t>
            </a:r>
            <a:endParaRPr sz="2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373" name="Google Shape;3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0751" y="2901887"/>
            <a:ext cx="2424424" cy="169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5074" y="2688637"/>
            <a:ext cx="2992450" cy="212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ADDING MORE</a:t>
            </a:r>
            <a:r>
              <a:rPr lang="en" sz="3000">
                <a:solidFill>
                  <a:schemeClr val="lt1"/>
                </a:solidFill>
              </a:rPr>
              <a:t> FEATURES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81" name="Google Shape;381;p27"/>
          <p:cNvSpPr txBox="1"/>
          <p:nvPr>
            <p:ph idx="1" type="body"/>
          </p:nvPr>
        </p:nvSpPr>
        <p:spPr>
          <a:xfrm>
            <a:off x="495225" y="1395425"/>
            <a:ext cx="77445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The goal of the interactive map is to have an </a:t>
            </a:r>
            <a:r>
              <a:rPr b="1" lang="en" sz="2100">
                <a:solidFill>
                  <a:schemeClr val="lt1"/>
                </a:solidFill>
              </a:rPr>
              <a:t>accessible</a:t>
            </a:r>
            <a:r>
              <a:rPr lang="en" sz="2100">
                <a:solidFill>
                  <a:schemeClr val="lt1"/>
                </a:solidFill>
              </a:rPr>
              <a:t> and </a:t>
            </a:r>
            <a:r>
              <a:rPr b="1" lang="en" sz="2100">
                <a:solidFill>
                  <a:schemeClr val="lt1"/>
                </a:solidFill>
              </a:rPr>
              <a:t>easy-to-use user interface</a:t>
            </a:r>
            <a:r>
              <a:rPr lang="en" sz="2100">
                <a:solidFill>
                  <a:schemeClr val="lt1"/>
                </a:solidFill>
              </a:rPr>
              <a:t>. Users will be able to </a:t>
            </a:r>
            <a:r>
              <a:rPr b="1" lang="en" sz="2100">
                <a:solidFill>
                  <a:schemeClr val="lt1"/>
                </a:solidFill>
              </a:rPr>
              <a:t>search specific locations</a:t>
            </a:r>
            <a:r>
              <a:rPr lang="en" sz="2100">
                <a:solidFill>
                  <a:schemeClr val="lt1"/>
                </a:solidFill>
              </a:rPr>
              <a:t> or</a:t>
            </a:r>
            <a:r>
              <a:rPr b="1" lang="en" sz="2100">
                <a:solidFill>
                  <a:schemeClr val="lt1"/>
                </a:solidFill>
              </a:rPr>
              <a:t> by filter by category</a:t>
            </a:r>
            <a:r>
              <a:rPr lang="en" sz="2100">
                <a:solidFill>
                  <a:schemeClr val="lt1"/>
                </a:solidFill>
              </a:rPr>
              <a:t>. </a:t>
            </a:r>
            <a:endParaRPr sz="2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382" name="Google Shape;3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850" y="3110250"/>
            <a:ext cx="4019750" cy="7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3850" y="2436450"/>
            <a:ext cx="948202" cy="190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DEMONSTRATION OF MAP</a:t>
            </a:r>
            <a:endParaRPr sz="3000">
              <a:solidFill>
                <a:schemeClr val="lt1"/>
              </a:solidFill>
            </a:endParaRPr>
          </a:p>
        </p:txBody>
      </p:sp>
      <p:pic>
        <p:nvPicPr>
          <p:cNvPr id="390" name="Google Shape;390;p28" title="Demonstratio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6900" y="1690376"/>
            <a:ext cx="5698526" cy="3205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28"/>
          <p:cNvSpPr txBox="1"/>
          <p:nvPr/>
        </p:nvSpPr>
        <p:spPr>
          <a:xfrm>
            <a:off x="1359775" y="1123300"/>
            <a:ext cx="71535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5"/>
              </a:rPr>
              <a:t>https://vincentchung2002.github.io/langley-park-civic-dashboard/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6"/>
              </a:rPr>
              <a:t>https://github.com/vincentchung2002/langley-park-civic-dashboard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92" name="Google Shape;392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User Guide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98" name="Google Shape;398;p29"/>
          <p:cNvSpPr txBox="1"/>
          <p:nvPr>
            <p:ph idx="1" type="body"/>
          </p:nvPr>
        </p:nvSpPr>
        <p:spPr>
          <a:xfrm>
            <a:off x="495225" y="1395425"/>
            <a:ext cx="77445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In order to allow our client to update the map without our help </a:t>
            </a:r>
            <a:r>
              <a:rPr b="1" lang="en" sz="2100">
                <a:solidFill>
                  <a:schemeClr val="lt1"/>
                </a:solidFill>
              </a:rPr>
              <a:t>we developed a comprehensive and easy to understand guide</a:t>
            </a:r>
            <a:r>
              <a:rPr lang="en" sz="2100">
                <a:solidFill>
                  <a:schemeClr val="lt1"/>
                </a:solidFill>
              </a:rPr>
              <a:t> that they can use.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u="sng">
                <a:solidFill>
                  <a:schemeClr val="hlink"/>
                </a:solidFill>
                <a:hlinkClick r:id="rId3"/>
              </a:rPr>
              <a:t>https://github.com/vincentchung2002/langley-park-civic-dashboard/blob/main/User%20Guide.pdf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399" name="Google Shape;39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CHALLENGES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405" name="Google Shape;405;p30"/>
          <p:cNvSpPr txBox="1"/>
          <p:nvPr>
            <p:ph idx="1" type="body"/>
          </p:nvPr>
        </p:nvSpPr>
        <p:spPr>
          <a:xfrm>
            <a:off x="335700" y="1416400"/>
            <a:ext cx="7998600" cy="33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chemeClr val="lt1"/>
                </a:solidFill>
              </a:rPr>
              <a:t>CHALLENGES FACED </a:t>
            </a:r>
            <a:endParaRPr b="1" i="1"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i="1" lang="en" sz="2000">
                <a:solidFill>
                  <a:schemeClr val="lt1"/>
                </a:solidFill>
              </a:rPr>
              <a:t>Deciding on a clear deliverable/topic</a:t>
            </a:r>
            <a:endParaRPr i="1"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i="1" lang="en" sz="2000">
                <a:solidFill>
                  <a:schemeClr val="lt1"/>
                </a:solidFill>
              </a:rPr>
              <a:t>Finding a map software that was free and compatible with the WIX website</a:t>
            </a:r>
            <a:endParaRPr i="1"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i="1" lang="en" sz="2000">
                <a:solidFill>
                  <a:schemeClr val="lt1"/>
                </a:solidFill>
              </a:rPr>
              <a:t>Tedious process of cleaning/transferring data</a:t>
            </a:r>
            <a:endParaRPr i="1"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i="1" lang="en" sz="2000">
                <a:solidFill>
                  <a:schemeClr val="lt1"/>
                </a:solidFill>
              </a:rPr>
              <a:t>Excel → JSON</a:t>
            </a:r>
            <a:endParaRPr i="1"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i="1" lang="en" sz="2000">
                <a:solidFill>
                  <a:schemeClr val="lt1"/>
                </a:solidFill>
              </a:rPr>
              <a:t>Last minute requests from the client regarding changes to the map</a:t>
            </a:r>
            <a:endParaRPr i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406" name="Google Shape;4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CHALLENGES CONT.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412" name="Google Shape;412;p31"/>
          <p:cNvSpPr txBox="1"/>
          <p:nvPr>
            <p:ph idx="1" type="body"/>
          </p:nvPr>
        </p:nvSpPr>
        <p:spPr>
          <a:xfrm>
            <a:off x="335700" y="1416400"/>
            <a:ext cx="7998600" cy="33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LONG TERM/FUTURE CHALLENGES</a:t>
            </a:r>
            <a:endParaRPr b="1"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i="1" lang="en" sz="2000">
                <a:solidFill>
                  <a:schemeClr val="lt1"/>
                </a:solidFill>
              </a:rPr>
              <a:t>Map maintenance post project</a:t>
            </a:r>
            <a:endParaRPr i="1"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i="1" lang="en" sz="2000">
                <a:solidFill>
                  <a:schemeClr val="lt1"/>
                </a:solidFill>
              </a:rPr>
              <a:t>Potentially creating a guide for next semester’s Langley Park team to keep the map running smoothly</a:t>
            </a:r>
            <a:endParaRPr i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413" name="Google Shape;4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AGENDA 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740550" y="1828325"/>
            <a:ext cx="76629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Team Introduction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Client Background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Project Scope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Data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Our Map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Challenges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Future Plans</a:t>
            </a:r>
            <a:endParaRPr b="1" i="1"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chemeClr val="lt1"/>
                </a:solidFill>
              </a:rPr>
              <a:t>FINAL </a:t>
            </a:r>
            <a:r>
              <a:rPr lang="en" sz="3020">
                <a:solidFill>
                  <a:schemeClr val="lt1"/>
                </a:solidFill>
              </a:rPr>
              <a:t>DELIVERABLES</a:t>
            </a:r>
            <a:endParaRPr sz="3020">
              <a:solidFill>
                <a:schemeClr val="lt1"/>
              </a:solidFill>
            </a:endParaRPr>
          </a:p>
        </p:txBody>
      </p:sp>
      <p:sp>
        <p:nvSpPr>
          <p:cNvPr id="419" name="Google Shape;419;p32"/>
          <p:cNvSpPr txBox="1"/>
          <p:nvPr>
            <p:ph idx="1" type="body"/>
          </p:nvPr>
        </p:nvSpPr>
        <p:spPr>
          <a:xfrm>
            <a:off x="558000" y="1597875"/>
            <a:ext cx="80280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chemeClr val="lt1"/>
                </a:solidFill>
              </a:rPr>
              <a:t>Github Repository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Map code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Database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User Guide</a:t>
            </a:r>
            <a:endParaRPr b="1" i="1"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b="1" i="1" lang="en" sz="2100">
                <a:solidFill>
                  <a:schemeClr val="lt1"/>
                </a:solidFill>
              </a:rPr>
              <a:t>Slide presentation</a:t>
            </a:r>
            <a:endParaRPr b="1" i="1" sz="2100">
              <a:solidFill>
                <a:schemeClr val="lt1"/>
              </a:solidFill>
            </a:endParaRPr>
          </a:p>
        </p:txBody>
      </p:sp>
      <p:pic>
        <p:nvPicPr>
          <p:cNvPr id="420" name="Google Shape;42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FUTURE PLANS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426" name="Google Shape;426;p33"/>
          <p:cNvSpPr txBox="1"/>
          <p:nvPr>
            <p:ph idx="1" type="body"/>
          </p:nvPr>
        </p:nvSpPr>
        <p:spPr>
          <a:xfrm>
            <a:off x="474225" y="1597875"/>
            <a:ext cx="7946400" cy="32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We plan on </a:t>
            </a:r>
            <a:r>
              <a:rPr b="1" lang="en" sz="2100">
                <a:solidFill>
                  <a:schemeClr val="lt1"/>
                </a:solidFill>
              </a:rPr>
              <a:t>updating the database with new locations</a:t>
            </a:r>
            <a:r>
              <a:rPr lang="en" sz="2100">
                <a:solidFill>
                  <a:schemeClr val="lt1"/>
                </a:solidFill>
              </a:rPr>
              <a:t> until we present to our client in order to have it as </a:t>
            </a:r>
            <a:r>
              <a:rPr b="1" lang="en" sz="2100">
                <a:solidFill>
                  <a:schemeClr val="lt1"/>
                </a:solidFill>
              </a:rPr>
              <a:t>ready as possible</a:t>
            </a:r>
            <a:r>
              <a:rPr lang="en" sz="2100">
                <a:solidFill>
                  <a:schemeClr val="lt1"/>
                </a:solidFill>
              </a:rPr>
              <a:t>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We have prepared a user manual/guide as a resource for our client once we are no longer working with them.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This guide will include tutorials on how to update the map with new locations and how they can add temporary event locations as well.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</p:txBody>
      </p:sp>
      <p:pic>
        <p:nvPicPr>
          <p:cNvPr id="427" name="Google Shape;42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SUGGESTIONS FOR FUTURE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LANGLEY PARK GROUP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433" name="Google Shape;433;p34"/>
          <p:cNvSpPr txBox="1"/>
          <p:nvPr>
            <p:ph idx="1" type="body"/>
          </p:nvPr>
        </p:nvSpPr>
        <p:spPr>
          <a:xfrm>
            <a:off x="474225" y="1597875"/>
            <a:ext cx="7946400" cy="32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As we wrap up our contributions to this project we have come up with some points and suggestions that the future students of this project could build on. </a:t>
            </a:r>
            <a:endParaRPr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Mapping of transit lines connecting different metro stations</a:t>
            </a:r>
            <a:endParaRPr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Pictures added to the popup content in locations</a:t>
            </a:r>
            <a:endParaRPr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Integration of a 3D map like Google Earth to capture more realism</a:t>
            </a:r>
            <a:endParaRPr sz="2100">
              <a:solidFill>
                <a:schemeClr val="lt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Addition of green line transit points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</p:txBody>
      </p:sp>
      <p:pic>
        <p:nvPicPr>
          <p:cNvPr id="434" name="Google Shape;43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5"/>
          <p:cNvSpPr txBox="1"/>
          <p:nvPr>
            <p:ph idx="1" type="subTitle"/>
          </p:nvPr>
        </p:nvSpPr>
        <p:spPr>
          <a:xfrm>
            <a:off x="1354950" y="2997400"/>
            <a:ext cx="6434100" cy="11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Maven Pro"/>
                <a:ea typeface="Maven Pro"/>
                <a:cs typeface="Maven Pro"/>
                <a:sym typeface="Maven Pro"/>
              </a:rPr>
              <a:t>THANK YOU!</a:t>
            </a:r>
            <a:endParaRPr b="1" sz="3000"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Maven Pro"/>
                <a:ea typeface="Maven Pro"/>
                <a:cs typeface="Maven Pro"/>
                <a:sym typeface="Maven Pro"/>
              </a:rPr>
              <a:t>ANY QUESTIONS?</a:t>
            </a:r>
            <a:endParaRPr b="1" sz="300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40" name="Google Shape;4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0106" y="543900"/>
            <a:ext cx="3823775" cy="287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MEET OUR TEAM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740550" y="1828325"/>
            <a:ext cx="8269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Vincent Chung: </a:t>
            </a:r>
            <a:r>
              <a:rPr lang="en" sz="2100">
                <a:solidFill>
                  <a:schemeClr val="lt1"/>
                </a:solidFill>
              </a:rPr>
              <a:t>Project Manager and </a:t>
            </a:r>
            <a:r>
              <a:rPr lang="en" sz="2100">
                <a:solidFill>
                  <a:schemeClr val="lt1"/>
                </a:solidFill>
              </a:rPr>
              <a:t>Software Developer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Selin Erdogan</a:t>
            </a:r>
            <a:r>
              <a:rPr lang="en" sz="2100">
                <a:solidFill>
                  <a:schemeClr val="lt1"/>
                </a:solidFill>
              </a:rPr>
              <a:t>: </a:t>
            </a:r>
            <a:r>
              <a:rPr lang="en" sz="2100">
                <a:solidFill>
                  <a:schemeClr val="lt1"/>
                </a:solidFill>
              </a:rPr>
              <a:t>Communications Lead and Database Developer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Jonathan Evans</a:t>
            </a:r>
            <a:r>
              <a:rPr lang="en" sz="2100">
                <a:solidFill>
                  <a:schemeClr val="lt1"/>
                </a:solidFill>
              </a:rPr>
              <a:t>: </a:t>
            </a:r>
            <a:r>
              <a:rPr lang="en" sz="2100">
                <a:solidFill>
                  <a:schemeClr val="lt1"/>
                </a:solidFill>
              </a:rPr>
              <a:t>Software Developer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Manuel Orallo</a:t>
            </a:r>
            <a:r>
              <a:rPr lang="en" sz="2100">
                <a:solidFill>
                  <a:schemeClr val="lt1"/>
                </a:solidFill>
              </a:rPr>
              <a:t>: </a:t>
            </a:r>
            <a:r>
              <a:rPr lang="en" sz="2100">
                <a:solidFill>
                  <a:schemeClr val="lt1"/>
                </a:solidFill>
              </a:rPr>
              <a:t>Data Engineer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CLIENT BACKGROUND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594600" y="1597875"/>
            <a:ext cx="7954800" cy="29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Langley Park Civic Association</a:t>
            </a:r>
            <a:r>
              <a:rPr lang="en" sz="2100">
                <a:solidFill>
                  <a:schemeClr val="lt1"/>
                </a:solidFill>
              </a:rPr>
              <a:t> is a nonprofit organization that aims to improve the quality of life of the Langley Park community and its neighboring jurisdictions.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It started as a group of Latino parent leaders looking to create fun spaces for their children.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Points of contact</a:t>
            </a:r>
            <a:r>
              <a:rPr lang="en" sz="2100">
                <a:solidFill>
                  <a:schemeClr val="lt1"/>
                </a:solidFill>
              </a:rPr>
              <a:t>: Norberto Martinez and Angela Gonzales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299" name="Google Shape;2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 txBox="1"/>
          <p:nvPr>
            <p:ph idx="1" type="body"/>
          </p:nvPr>
        </p:nvSpPr>
        <p:spPr>
          <a:xfrm>
            <a:off x="443000" y="1487875"/>
            <a:ext cx="2985900" cy="33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21">
                <a:solidFill>
                  <a:schemeClr val="lt1"/>
                </a:solidFill>
              </a:rPr>
              <a:t>Population</a:t>
            </a:r>
            <a:r>
              <a:rPr lang="en" sz="1821">
                <a:solidFill>
                  <a:schemeClr val="lt1"/>
                </a:solidFill>
              </a:rPr>
              <a:t>: </a:t>
            </a:r>
            <a:r>
              <a:rPr lang="en" sz="1821">
                <a:solidFill>
                  <a:schemeClr val="lt1"/>
                </a:solidFill>
              </a:rPr>
              <a:t>21.8k </a:t>
            </a:r>
            <a:endParaRPr sz="1821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1821">
                <a:solidFill>
                  <a:schemeClr val="lt1"/>
                </a:solidFill>
              </a:rPr>
              <a:t>Median age</a:t>
            </a:r>
            <a:r>
              <a:rPr lang="en" sz="1821">
                <a:solidFill>
                  <a:schemeClr val="lt1"/>
                </a:solidFill>
              </a:rPr>
              <a:t>: 29.3 </a:t>
            </a:r>
            <a:endParaRPr sz="1821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1821">
                <a:solidFill>
                  <a:schemeClr val="lt1"/>
                </a:solidFill>
              </a:rPr>
              <a:t>Median household income</a:t>
            </a:r>
            <a:r>
              <a:rPr lang="en" sz="1821">
                <a:solidFill>
                  <a:schemeClr val="lt1"/>
                </a:solidFill>
              </a:rPr>
              <a:t>: $77,731</a:t>
            </a:r>
            <a:endParaRPr sz="1821">
              <a:solidFill>
                <a:schemeClr val="lt1"/>
              </a:solidFill>
            </a:endParaRPr>
          </a:p>
          <a:p>
            <a:pPr indent="-34429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22"/>
              <a:buChar char="●"/>
            </a:pPr>
            <a:r>
              <a:rPr b="1" lang="en" sz="1821">
                <a:solidFill>
                  <a:schemeClr val="lt1"/>
                </a:solidFill>
              </a:rPr>
              <a:t>45%</a:t>
            </a:r>
            <a:r>
              <a:rPr lang="en" sz="1821">
                <a:solidFill>
                  <a:schemeClr val="lt1"/>
                </a:solidFill>
              </a:rPr>
              <a:t> of residents are US citizens</a:t>
            </a:r>
            <a:endParaRPr sz="1821">
              <a:solidFill>
                <a:schemeClr val="lt1"/>
              </a:solidFill>
            </a:endParaRPr>
          </a:p>
          <a:p>
            <a:pPr indent="-34429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22"/>
              <a:buChar char="●"/>
            </a:pPr>
            <a:r>
              <a:rPr lang="en" sz="1821">
                <a:solidFill>
                  <a:schemeClr val="lt1"/>
                </a:solidFill>
              </a:rPr>
              <a:t>10k people in the workforce, with </a:t>
            </a:r>
            <a:r>
              <a:rPr b="1" lang="en" sz="1821">
                <a:solidFill>
                  <a:schemeClr val="lt1"/>
                </a:solidFill>
              </a:rPr>
              <a:t>37% </a:t>
            </a:r>
            <a:r>
              <a:rPr lang="en" sz="1821">
                <a:solidFill>
                  <a:schemeClr val="lt1"/>
                </a:solidFill>
              </a:rPr>
              <a:t>of them in construction</a:t>
            </a:r>
            <a:endParaRPr sz="1821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36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5" name="Google Shape;305;p17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3800" y="1823487"/>
            <a:ext cx="4711599" cy="291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DEMOGRAPHIC DATA</a:t>
            </a:r>
            <a:endParaRPr sz="30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PROJECT SCOPE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13" name="Google Shape;313;p18"/>
          <p:cNvSpPr txBox="1"/>
          <p:nvPr>
            <p:ph idx="1" type="body"/>
          </p:nvPr>
        </p:nvSpPr>
        <p:spPr>
          <a:xfrm>
            <a:off x="204025" y="1461200"/>
            <a:ext cx="8611200" cy="3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In our first meeting, we discussed some </a:t>
            </a:r>
            <a:r>
              <a:rPr b="1" lang="en" sz="2100">
                <a:solidFill>
                  <a:schemeClr val="lt1"/>
                </a:solidFill>
              </a:rPr>
              <a:t>current issues</a:t>
            </a:r>
            <a:r>
              <a:rPr lang="en" sz="2100">
                <a:solidFill>
                  <a:schemeClr val="lt1"/>
                </a:solidFill>
              </a:rPr>
              <a:t> in the Langley Park area that we could look at.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These included:</a:t>
            </a:r>
            <a:endParaRPr sz="2100">
              <a:solidFill>
                <a:schemeClr val="lt1"/>
              </a:solidFill>
            </a:endParaRPr>
          </a:p>
          <a:p>
            <a:pPr indent="-361950" lvl="1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Char char="○"/>
            </a:pPr>
            <a:r>
              <a:rPr b="1" i="1" lang="en" sz="2100">
                <a:solidFill>
                  <a:schemeClr val="lt1"/>
                </a:solidFill>
              </a:rPr>
              <a:t>Legal food vending areas</a:t>
            </a:r>
            <a:endParaRPr b="1" i="1" sz="2100">
              <a:solidFill>
                <a:schemeClr val="lt1"/>
              </a:solidFill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○"/>
            </a:pPr>
            <a:r>
              <a:rPr b="1" i="1" lang="en" sz="2100">
                <a:solidFill>
                  <a:schemeClr val="lt1"/>
                </a:solidFill>
              </a:rPr>
              <a:t>Lack of public trash cans</a:t>
            </a:r>
            <a:endParaRPr b="1" i="1" sz="2100">
              <a:solidFill>
                <a:schemeClr val="lt1"/>
              </a:solidFill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○"/>
            </a:pPr>
            <a:r>
              <a:rPr b="1" i="1" lang="en" sz="2100">
                <a:solidFill>
                  <a:schemeClr val="lt1"/>
                </a:solidFill>
              </a:rPr>
              <a:t>Purple line effect on the area and housing market</a:t>
            </a:r>
            <a:endParaRPr b="1" i="1" sz="2100">
              <a:solidFill>
                <a:schemeClr val="lt1"/>
              </a:solidFill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○"/>
            </a:pPr>
            <a:r>
              <a:rPr b="1" i="1" lang="en" sz="2100">
                <a:solidFill>
                  <a:schemeClr val="lt1"/>
                </a:solidFill>
              </a:rPr>
              <a:t>Improve gre</a:t>
            </a:r>
            <a:r>
              <a:rPr b="1" i="1" lang="en" sz="2100">
                <a:solidFill>
                  <a:schemeClr val="lt1"/>
                </a:solidFill>
              </a:rPr>
              <a:t>en spaces</a:t>
            </a:r>
            <a:endParaRPr b="1" i="1"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14" name="Google Shape;3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PROJECT SCOPE CONT.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20" name="Google Shape;320;p19"/>
          <p:cNvSpPr txBox="1"/>
          <p:nvPr>
            <p:ph idx="1" type="body"/>
          </p:nvPr>
        </p:nvSpPr>
        <p:spPr>
          <a:xfrm>
            <a:off x="204025" y="1461200"/>
            <a:ext cx="8611200" cy="3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However, we found that there was </a:t>
            </a:r>
            <a:r>
              <a:rPr b="1" lang="en" sz="2100">
                <a:solidFill>
                  <a:schemeClr val="lt1"/>
                </a:solidFill>
              </a:rPr>
              <a:t>not</a:t>
            </a:r>
            <a:r>
              <a:rPr b="1" lang="en" sz="2100">
                <a:solidFill>
                  <a:schemeClr val="lt1"/>
                </a:solidFill>
              </a:rPr>
              <a:t> enough data</a:t>
            </a:r>
            <a:r>
              <a:rPr lang="en" sz="2100">
                <a:solidFill>
                  <a:schemeClr val="lt1"/>
                </a:solidFill>
              </a:rPr>
              <a:t> to carry out those projects.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After discussion with the group and our client we decided to land on an </a:t>
            </a:r>
            <a:r>
              <a:rPr b="1" lang="en" sz="2100">
                <a:solidFill>
                  <a:schemeClr val="lt1"/>
                </a:solidFill>
              </a:rPr>
              <a:t>interactive map</a:t>
            </a:r>
            <a:r>
              <a:rPr lang="en" sz="2100">
                <a:solidFill>
                  <a:schemeClr val="lt1"/>
                </a:solidFill>
              </a:rPr>
              <a:t> consisting of key locations in the Langley Park community.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During our second meeting, we confirmed the scope and </a:t>
            </a:r>
            <a:r>
              <a:rPr lang="en" sz="2100">
                <a:solidFill>
                  <a:schemeClr val="lt1"/>
                </a:solidFill>
              </a:rPr>
              <a:t>deliverables</a:t>
            </a:r>
            <a:r>
              <a:rPr lang="en" sz="2100">
                <a:solidFill>
                  <a:schemeClr val="lt1"/>
                </a:solidFill>
              </a:rPr>
              <a:t> for this map.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21" name="Google Shape;3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WHAT ARE WE DOING?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27" name="Google Shape;327;p20"/>
          <p:cNvSpPr txBox="1"/>
          <p:nvPr>
            <p:ph idx="1" type="body"/>
          </p:nvPr>
        </p:nvSpPr>
        <p:spPr>
          <a:xfrm>
            <a:off x="253800" y="1440425"/>
            <a:ext cx="5196000" cy="35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50">
                <a:solidFill>
                  <a:schemeClr val="lt1"/>
                </a:solidFill>
              </a:rPr>
              <a:t>R</a:t>
            </a:r>
            <a:r>
              <a:rPr lang="en" sz="8050">
                <a:solidFill>
                  <a:schemeClr val="lt1"/>
                </a:solidFill>
              </a:rPr>
              <a:t>esidents of Langley Park </a:t>
            </a:r>
            <a:r>
              <a:rPr b="1" lang="en" sz="8050">
                <a:solidFill>
                  <a:schemeClr val="lt1"/>
                </a:solidFill>
              </a:rPr>
              <a:t>need resources to help them </a:t>
            </a:r>
            <a:r>
              <a:rPr b="1" lang="en" sz="8050">
                <a:solidFill>
                  <a:schemeClr val="lt1"/>
                </a:solidFill>
              </a:rPr>
              <a:t>navigate</a:t>
            </a:r>
            <a:r>
              <a:rPr b="1" lang="en" sz="8050">
                <a:solidFill>
                  <a:schemeClr val="lt1"/>
                </a:solidFill>
              </a:rPr>
              <a:t> the community</a:t>
            </a:r>
            <a:r>
              <a:rPr lang="en" sz="8050">
                <a:solidFill>
                  <a:schemeClr val="lt1"/>
                </a:solidFill>
              </a:rPr>
              <a:t>. Our map will aim to focus on these resources.</a:t>
            </a:r>
            <a:endParaRPr sz="8050">
              <a:solidFill>
                <a:schemeClr val="lt1"/>
              </a:solidFill>
            </a:endParaRPr>
          </a:p>
          <a:p>
            <a:pPr indent="-356396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i="1" lang="en" sz="8050">
                <a:solidFill>
                  <a:schemeClr val="lt1"/>
                </a:solidFill>
              </a:rPr>
              <a:t>Education </a:t>
            </a:r>
            <a:endParaRPr b="1" i="1" sz="8050">
              <a:solidFill>
                <a:schemeClr val="lt1"/>
              </a:solidFill>
            </a:endParaRPr>
          </a:p>
          <a:p>
            <a:pPr indent="-356396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i="1" lang="en" sz="8050">
                <a:solidFill>
                  <a:schemeClr val="lt1"/>
                </a:solidFill>
              </a:rPr>
              <a:t>Recreation </a:t>
            </a:r>
            <a:endParaRPr b="1" i="1" sz="8050">
              <a:solidFill>
                <a:schemeClr val="lt1"/>
              </a:solidFill>
            </a:endParaRPr>
          </a:p>
          <a:p>
            <a:pPr indent="-356396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i="1" lang="en" sz="8050">
                <a:solidFill>
                  <a:schemeClr val="lt1"/>
                </a:solidFill>
              </a:rPr>
              <a:t>Social/legal services</a:t>
            </a:r>
            <a:endParaRPr b="1" i="1" sz="8050">
              <a:solidFill>
                <a:schemeClr val="lt1"/>
              </a:solidFill>
            </a:endParaRPr>
          </a:p>
          <a:p>
            <a:pPr indent="-356396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i="1" lang="en" sz="8050">
                <a:solidFill>
                  <a:schemeClr val="lt1"/>
                </a:solidFill>
              </a:rPr>
              <a:t>Community services</a:t>
            </a:r>
            <a:endParaRPr b="1" i="1" sz="8050">
              <a:solidFill>
                <a:schemeClr val="lt1"/>
              </a:solidFill>
            </a:endParaRPr>
          </a:p>
          <a:p>
            <a:pPr indent="-356396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i="1" lang="en" sz="8050">
                <a:solidFill>
                  <a:schemeClr val="lt1"/>
                </a:solidFill>
              </a:rPr>
              <a:t>Religious</a:t>
            </a:r>
            <a:endParaRPr b="1" i="1" sz="8050">
              <a:solidFill>
                <a:schemeClr val="lt1"/>
              </a:solidFill>
            </a:endParaRPr>
          </a:p>
          <a:p>
            <a:pPr indent="-356396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i="1" lang="en" sz="8050">
                <a:solidFill>
                  <a:schemeClr val="lt1"/>
                </a:solidFill>
              </a:rPr>
              <a:t>Health</a:t>
            </a:r>
            <a:endParaRPr b="1" i="1" sz="8050">
              <a:solidFill>
                <a:schemeClr val="lt1"/>
              </a:solidFill>
            </a:endParaRPr>
          </a:p>
          <a:p>
            <a:pPr indent="-356396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i="1" lang="en" sz="8050">
                <a:solidFill>
                  <a:schemeClr val="lt1"/>
                </a:solidFill>
              </a:rPr>
              <a:t>Youth services</a:t>
            </a:r>
            <a:endParaRPr b="1" i="1" sz="8050">
              <a:solidFill>
                <a:schemeClr val="lt1"/>
              </a:solidFill>
            </a:endParaRPr>
          </a:p>
          <a:p>
            <a:pPr indent="-356396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i="1" lang="en" sz="8050">
                <a:solidFill>
                  <a:schemeClr val="lt1"/>
                </a:solidFill>
              </a:rPr>
              <a:t>Transit </a:t>
            </a:r>
            <a:endParaRPr b="1" i="1" sz="845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0"/>
          <p:cNvSpPr/>
          <p:nvPr/>
        </p:nvSpPr>
        <p:spPr>
          <a:xfrm>
            <a:off x="5376300" y="2006075"/>
            <a:ext cx="2706000" cy="2414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9" name="Google Shape;329;p20"/>
          <p:cNvSpPr txBox="1"/>
          <p:nvPr/>
        </p:nvSpPr>
        <p:spPr>
          <a:xfrm>
            <a:off x="5527350" y="2006075"/>
            <a:ext cx="2403900" cy="24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We are actively collaborating with the Langley Park Website Assessment team to integrate the map into their website</a:t>
            </a:r>
            <a:endParaRPr i="1"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0" name="Google Shape;3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1"/>
          <p:cNvSpPr txBox="1"/>
          <p:nvPr>
            <p:ph type="title"/>
          </p:nvPr>
        </p:nvSpPr>
        <p:spPr>
          <a:xfrm>
            <a:off x="1430200" y="6090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DATA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36" name="Google Shape;336;p21"/>
          <p:cNvSpPr txBox="1"/>
          <p:nvPr>
            <p:ph idx="1" type="body"/>
          </p:nvPr>
        </p:nvSpPr>
        <p:spPr>
          <a:xfrm>
            <a:off x="254800" y="1474975"/>
            <a:ext cx="82059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We were able to build off an existing database from the </a:t>
            </a:r>
            <a:r>
              <a:rPr b="1" lang="en" sz="2100">
                <a:solidFill>
                  <a:schemeClr val="lt1"/>
                </a:solidFill>
              </a:rPr>
              <a:t>previous semester’s group</a:t>
            </a:r>
            <a:r>
              <a:rPr lang="en" sz="2100">
                <a:solidFill>
                  <a:schemeClr val="lt1"/>
                </a:solidFill>
              </a:rPr>
              <a:t> that already included some community resources in the Langley Park area.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However, in order to </a:t>
            </a:r>
            <a:r>
              <a:rPr b="1" lang="en" sz="2100">
                <a:solidFill>
                  <a:schemeClr val="lt1"/>
                </a:solidFill>
              </a:rPr>
              <a:t>optimize</a:t>
            </a:r>
            <a:r>
              <a:rPr lang="en" sz="2100">
                <a:solidFill>
                  <a:schemeClr val="lt1"/>
                </a:solidFill>
              </a:rPr>
              <a:t> this data for our map we had to make some additions and do some cleaning.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We Added: </a:t>
            </a:r>
            <a:r>
              <a:rPr b="1" i="1" lang="en" sz="2100">
                <a:solidFill>
                  <a:schemeClr val="lt1"/>
                </a:solidFill>
              </a:rPr>
              <a:t>Locations, Hours of operation, Latitude/longitude </a:t>
            </a:r>
            <a:r>
              <a:rPr b="1" i="1" lang="en" sz="2100">
                <a:solidFill>
                  <a:schemeClr val="lt1"/>
                </a:solidFill>
              </a:rPr>
              <a:t>coordinates, </a:t>
            </a:r>
            <a:r>
              <a:rPr b="1" i="1" lang="en" sz="2100">
                <a:solidFill>
                  <a:schemeClr val="lt1"/>
                </a:solidFill>
              </a:rPr>
              <a:t>Website links, Categories for filtering</a:t>
            </a:r>
            <a:endParaRPr b="1" i="1"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37" name="Google Shape;3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325" y="0"/>
            <a:ext cx="2531675" cy="19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